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860" r:id="rId4"/>
    <p:sldId id="861" r:id="rId5"/>
    <p:sldId id="862" r:id="rId6"/>
    <p:sldId id="863" r:id="rId7"/>
    <p:sldId id="864" r:id="rId8"/>
    <p:sldId id="865" r:id="rId9"/>
    <p:sldId id="866" r:id="rId10"/>
    <p:sldId id="867" r:id="rId1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FF0000"/>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471;FounderCES"/>
          <p:cNvPicPr/>
          <p:nvPr/>
        </p:nvPicPr>
        <p:blipFill>
          <a:blip r:embed="rId1"/>
          <a:stretch>
            <a:fillRect/>
          </a:stretch>
        </p:blipFill>
        <p:spPr>
          <a:xfrm>
            <a:off x="389496" y="2386684"/>
            <a:ext cx="1568203" cy="382638"/>
          </a:xfrm>
          <a:prstGeom prst="rect">
            <a:avLst/>
          </a:prstGeom>
        </p:spPr>
      </p:pic>
      <p:sp>
        <p:nvSpPr>
          <p:cNvPr id="5" name="内容占位符 4"/>
          <p:cNvSpPr>
            <a:spLocks noGrp="1"/>
          </p:cNvSpPr>
          <p:nvPr>
            <p:ph idx="1"/>
          </p:nvPr>
        </p:nvSpPr>
        <p:spPr>
          <a:xfrm>
            <a:off x="360854" y="2276872"/>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讲述了关于如何与父母沟通以促使他们过上更健康的生活的一些建议。</a:t>
            </a:r>
            <a:endParaRPr lang="zh-CN" altLang="en-US" dirty="0"/>
          </a:p>
        </p:txBody>
      </p:sp>
      <p:pic>
        <p:nvPicPr>
          <p:cNvPr id="2" name="图片 1"/>
          <p:cNvPicPr>
            <a:picLocks noChangeAspect="1"/>
          </p:cNvPicPr>
          <p:nvPr/>
        </p:nvPicPr>
        <p:blipFill>
          <a:blip r:embed="rId2"/>
          <a:stretch>
            <a:fillRect/>
          </a:stretch>
        </p:blipFill>
        <p:spPr>
          <a:xfrm>
            <a:off x="777735" y="980728"/>
            <a:ext cx="10634943" cy="109145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68760"/>
            <a:ext cx="11485848" cy="5322163"/>
          </a:xfrm>
        </p:spPr>
        <p:txBody>
          <a:bodyPr/>
          <a:lstStyle/>
          <a:p>
            <a:pPr indent="609600" hangingPunct="0">
              <a:lnSpc>
                <a:spcPct val="130000"/>
              </a:lnSpc>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阅读下面的短文，并根据所读内容在文章后图表中的空格里填入一个最恰当的单词，每个空格只填一个单词。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sometimes look at your parents and wish they are healthier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do a survey of some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survey shows that 46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they worry about their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69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kids would like their parents to make some changes to their lifestyle to be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healthier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 tips on talking to your parents about this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your dad smoke or does your mum go to bed too late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want them to have a healthy way of living such as exercising or eating fruit and vegetables more often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your list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forget the two great and healthy ideas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relaxing more and sleeping more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294308" y="764704"/>
            <a:ext cx="3601794" cy="48497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74533"/>
            <a:ext cx="11485848" cy="5390771"/>
          </a:xfrm>
        </p:spPr>
        <p:txBody>
          <a:bodyPr/>
          <a:lstStyle/>
          <a:p>
            <a:pPr indent="609600" hangingPunct="0">
              <a:lnSpc>
                <a:spcPct val="130000"/>
              </a:lnSpc>
              <a:spcAft>
                <a:spcPts val="0"/>
              </a:spcAft>
              <a:tabLst>
                <a:tab pos="5581015" algn="l"/>
              </a:tabLst>
            </a:pP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Changing can be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not always easy to hear someone ask you to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should say it in a polite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yourself in others’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shoes</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parents want you to make a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change,how</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them to ask</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gentle and caring way often works best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talk about it with your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parents,both</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and your parents should make a plan and follow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to choose just one goal</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目标</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try to make a lot of changes at the same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time,things</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go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wrong</a:t>
            </a:r>
            <a:r>
              <a:rPr lang="en-US" altLang="zh-CN" sz="23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goal is too </a:t>
            </a:r>
            <a:r>
              <a:rPr lang="en-US" altLang="zh-CN" sz="23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big,you</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won’t know what you should do first and soon you will lose heart</a:t>
            </a:r>
            <a:r>
              <a:rPr lang="en-US" altLang="zh-CN" sz="23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Cheer</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Cheer for your parents as they start making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care such as a hug</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拥抱</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a hand-made card can help them keep going along the healthy road</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34566" y="2580977"/>
            <a:ext cx="11485848" cy="2862322"/>
          </a:xfrm>
        </p:spPr>
        <p:txBody>
          <a:bodyPr/>
          <a:lstStyle/>
          <a:p>
            <a:pPr hangingPunct="0">
              <a:spcAft>
                <a:spcPts val="0"/>
              </a:spcAft>
            </a:pP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 you sometimes look at your parents and wish they are healthier</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the survey shows that 46</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say they worry about their parents”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46</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％的孩子担心父母的健康，</a:t>
            </a:r>
            <a:r>
              <a:rPr lang="en-US"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b="1" u="wavy" dirty="0">
                <a:solidFill>
                  <a:srgbClr val="FF0000"/>
                </a:solidFill>
                <a:uFill>
                  <a:solidFill>
                    <a:srgbClr val="2ABDF2"/>
                  </a:solidFill>
                </a:uFill>
                <a:latin typeface="+mn-ea"/>
                <a:cs typeface="Times New Roman" panose="02020603050405020304" pitchFamily="18" charset="0"/>
              </a:rPr>
              <a:t>“</a:t>
            </a:r>
            <a:r>
              <a:rPr lang="zh-CN"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健康</a:t>
            </a:r>
            <a:r>
              <a:rPr lang="en-US" altLang="zh-CN" b="1" u="wavy" dirty="0">
                <a:solidFill>
                  <a:srgbClr val="FF0000"/>
                </a:solidFill>
                <a:uFill>
                  <a:solidFill>
                    <a:srgbClr val="2ABDF2"/>
                  </a:solidFill>
                </a:uFill>
                <a:latin typeface="+mn-ea"/>
                <a:cs typeface="Times New Roman" panose="02020603050405020304" pitchFamily="18" charset="0"/>
              </a:rPr>
              <a:t>”</a:t>
            </a:r>
            <a:r>
              <a:rPr lang="zh-CN" altLang="zh-CN" b="1" u="wavy" dirty="0">
                <a:solidFill>
                  <a:srgbClr val="FF0000"/>
                </a:solidFill>
                <a:uFill>
                  <a:solidFill>
                    <a:srgbClr val="2ABDF2"/>
                  </a:solidFill>
                </a:uFill>
                <a:latin typeface="Times New Roman" panose="02020603050405020304" pitchFamily="18" charset="0"/>
                <a:ea typeface="宋体" panose="02010600030101010101" pitchFamily="2" charset="-122"/>
                <a:cs typeface="Times New Roman" panose="02020603050405020304" pitchFamily="18" charset="0"/>
              </a:rPr>
              <a:t>，名词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healthy</a:t>
            </a:r>
            <a:r>
              <a:rPr lang="en-US" altLang="zh-CN" b="1" dirty="0">
                <a:solidFill>
                  <a:srgbClr val="2ABDF2"/>
                </a:solidFill>
                <a:latin typeface="+mj-ea"/>
                <a:ea typeface="+mj-ea"/>
                <a:cs typeface="Times New Roman" panose="02020603050405020304" pitchFamily="18" charset="0"/>
              </a:rPr>
              <a:t>“</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健康的</a:t>
            </a:r>
            <a:r>
              <a:rPr lang="en-US" altLang="zh-CN" b="1" dirty="0">
                <a:solidFill>
                  <a:srgbClr val="2ABDF2"/>
                </a:solidFill>
                <a:latin typeface="+mj-ea"/>
                <a:ea typeface="+mj-ea"/>
                <a:cs typeface="Times New Roman" panose="02020603050405020304" pitchFamily="18" charset="0"/>
              </a:rPr>
              <a:t>”</a:t>
            </a:r>
            <a:r>
              <a:rPr lang="zh-CN" altLang="zh-CN" b="1" dirty="0">
                <a:solidFill>
                  <a:srgbClr val="2ABDF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ABDF2"/>
                </a:solidFill>
                <a:latin typeface="Times New Roman" panose="02020603050405020304" pitchFamily="18" charset="0"/>
                <a:ea typeface="楷体" panose="02010609060101010101" pitchFamily="49" charset="-122"/>
                <a:cs typeface="Times New Roman" panose="02020603050405020304" pitchFamily="18" charset="0"/>
              </a:rPr>
              <a:t>形容词</a:t>
            </a:r>
            <a:endParaRPr lang="zh-CN" altLang="zh-CN" sz="900" dirty="0">
              <a:solidFill>
                <a:srgbClr val="2ABDF2"/>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health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6" y="841307"/>
          <a:ext cx="11521279" cy="1645920"/>
        </p:xfrm>
        <a:graphic>
          <a:graphicData uri="http://schemas.openxmlformats.org/drawingml/2006/table">
            <a:tbl>
              <a:tblPr firstRow="1" firstCol="1" bandRow="1"/>
              <a:tblGrid>
                <a:gridCol w="2629156"/>
                <a:gridCol w="8892123"/>
              </a:tblGrid>
              <a:tr h="282873">
                <a:tc gridSpan="2">
                  <a:txBody>
                    <a:bodyPr/>
                    <a:lstStyle/>
                    <a:p>
                      <a:pPr algn="ctr" hangingPunct="0">
                        <a:lnSpc>
                          <a:spcPct val="150000"/>
                        </a:lnSpc>
                        <a:spcAft>
                          <a:spcPts val="0"/>
                        </a:spcAft>
                        <a:tabLst>
                          <a:tab pos="558101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parents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565745">
                <a:tc>
                  <a:txBody>
                    <a:bodyPr/>
                    <a:lstStyle/>
                    <a:p>
                      <a:pPr algn="just" hangingPunct="0">
                        <a:lnSpc>
                          <a:spcPct val="150000"/>
                        </a:lnSpc>
                        <a:spcAft>
                          <a:spcPts val="0"/>
                        </a:spcAft>
                        <a:tabLst>
                          <a:tab pos="558101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 the survey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kids worry about their parents’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33</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the kids want their parents to change their lifestyle</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矩形 2"/>
          <p:cNvSpPr/>
          <p:nvPr/>
        </p:nvSpPr>
        <p:spPr>
          <a:xfrm>
            <a:off x="8399462" y="1450686"/>
            <a:ext cx="1005403" cy="461665"/>
          </a:xfrm>
          <a:prstGeom prst="rect">
            <a:avLst/>
          </a:prstGeom>
        </p:spPr>
        <p:txBody>
          <a:bodyPr wrap="none">
            <a:spAutoFit/>
          </a:bodyPr>
          <a:lstStyle/>
          <a:p>
            <a:r>
              <a:rPr lang="en-US" altLang="zh-CN" sz="2400" dirty="0"/>
              <a:t>health</a:t>
            </a:r>
            <a:endParaRPr lang="zh-CN" altLang="en-US" dirty="0"/>
          </a:p>
        </p:txBody>
      </p:sp>
      <p:pic>
        <p:nvPicPr>
          <p:cNvPr id="4" name="箭头左.eps" descr="id:2147488201;FounderCES"/>
          <p:cNvPicPr/>
          <p:nvPr/>
        </p:nvPicPr>
        <p:blipFill>
          <a:blip r:embed="rId1"/>
          <a:stretch>
            <a:fillRect/>
          </a:stretch>
        </p:blipFill>
        <p:spPr>
          <a:xfrm>
            <a:off x="5159102" y="4221088"/>
            <a:ext cx="516255" cy="406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4"/>
          <p:cNvSpPr txBox="1"/>
          <p:nvPr/>
        </p:nvSpPr>
        <p:spPr bwMode="auto">
          <a:xfrm>
            <a:off x="360854" y="5044233"/>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b="1" dirty="0" smtClean="0">
                <a:solidFill>
                  <a:srgbClr val="FF0000"/>
                </a:solidFill>
                <a:latin typeface="Times New Roman" panose="02020603050405020304" pitchFamily="18" charset="0"/>
                <a:ea typeface="宋体" panose="02010600030101010101" pitchFamily="2" charset="-122"/>
              </a:rPr>
              <a:t>36</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don’t forget the two great and healthy ideas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relaxing more and sleeping more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可知，不要忘记更多的放松和更多的睡眠。</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mj-ea"/>
                <a:ea typeface="+mj-ea"/>
                <a:cs typeface="Times New Roman" panose="02020603050405020304" pitchFamily="18" charset="0"/>
              </a:rPr>
              <a:t>记得</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，祈使句，动词用原形。故填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6" y="769299"/>
          <a:ext cx="11521279" cy="2194560"/>
        </p:xfrm>
        <a:graphic>
          <a:graphicData uri="http://schemas.openxmlformats.org/drawingml/2006/table">
            <a:tbl>
              <a:tblPr firstRow="1" firstCol="1" bandRow="1"/>
              <a:tblGrid>
                <a:gridCol w="2629156"/>
                <a:gridCol w="8892123"/>
              </a:tblGrid>
              <a:tr h="282873">
                <a:tc gridSpan="2">
                  <a:txBody>
                    <a:bodyPr/>
                    <a:lstStyle/>
                    <a:p>
                      <a:pPr algn="ctr" hangingPunct="0">
                        <a:lnSpc>
                          <a:spcPct val="150000"/>
                        </a:lnSpc>
                        <a:spcAft>
                          <a:spcPts val="0"/>
                        </a:spcAft>
                        <a:tabLst>
                          <a:tab pos="558101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parents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848618">
                <a:tc>
                  <a:txBody>
                    <a:bodyPr/>
                    <a:lstStyle/>
                    <a:p>
                      <a:pPr algn="just" hangingPunct="0">
                        <a:lnSpc>
                          <a:spcPct val="150000"/>
                        </a:lnSpc>
                        <a:spcAft>
                          <a:spcPts val="0"/>
                        </a:spcAft>
                        <a:tabLst>
                          <a:tab pos="5581015" algn="l"/>
                        </a:tabLst>
                      </a:pP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34</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list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Think about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35</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 parents live their life</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36</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two great and healthy ideas</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relaxing more and sleeping more</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矩形 2"/>
          <p:cNvSpPr/>
          <p:nvPr/>
        </p:nvSpPr>
        <p:spPr>
          <a:xfrm>
            <a:off x="982267" y="1933345"/>
            <a:ext cx="936475" cy="461665"/>
          </a:xfrm>
          <a:prstGeom prst="rect">
            <a:avLst/>
          </a:prstGeom>
        </p:spPr>
        <p:txBody>
          <a:bodyPr wrap="none">
            <a:spAutoFit/>
          </a:bodyPr>
          <a:lstStyle/>
          <a:p>
            <a:r>
              <a:rPr lang="en-US" altLang="zh-CN" sz="2400" dirty="0"/>
              <a:t>Make</a:t>
            </a:r>
            <a:endParaRPr lang="zh-CN" altLang="en-US" sz="2400" dirty="0"/>
          </a:p>
        </p:txBody>
      </p:sp>
      <p:sp>
        <p:nvSpPr>
          <p:cNvPr id="4" name="内容占位符 2"/>
          <p:cNvSpPr>
            <a:spLocks noGrp="1"/>
          </p:cNvSpPr>
          <p:nvPr>
            <p:ph idx="1"/>
          </p:nvPr>
        </p:nvSpPr>
        <p:spPr>
          <a:xfrm>
            <a:off x="360854" y="2996952"/>
            <a:ext cx="11485848" cy="576248"/>
          </a:xfrm>
        </p:spPr>
        <p:txBody>
          <a:bodyPr/>
          <a:lstStyle/>
          <a:p>
            <a:pPr hangingPunct="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34</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 a list”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可知，是指制作清单。故填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231110" y="1379036"/>
            <a:ext cx="732893" cy="461665"/>
          </a:xfrm>
          <a:prstGeom prst="rect">
            <a:avLst/>
          </a:prstGeom>
        </p:spPr>
        <p:txBody>
          <a:bodyPr wrap="none">
            <a:spAutoFit/>
          </a:bodyPr>
          <a:lstStyle/>
          <a:p>
            <a:r>
              <a:rPr lang="en-US" altLang="zh-CN" sz="2400" dirty="0"/>
              <a:t>how</a:t>
            </a:r>
            <a:endParaRPr lang="zh-CN" altLang="en-US" dirty="0"/>
          </a:p>
        </p:txBody>
      </p:sp>
      <p:sp>
        <p:nvSpPr>
          <p:cNvPr id="6" name="内容占位符 3"/>
          <p:cNvSpPr txBox="1"/>
          <p:nvPr/>
        </p:nvSpPr>
        <p:spPr bwMode="auto">
          <a:xfrm>
            <a:off x="360854" y="3567023"/>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r>
              <a:rPr lang="en-US" altLang="zh-CN" b="1" dirty="0" smtClean="0">
                <a:solidFill>
                  <a:srgbClr val="FF0000"/>
                </a:solidFill>
                <a:latin typeface="Times New Roman" panose="02020603050405020304" pitchFamily="18" charset="0"/>
                <a:ea typeface="宋体" panose="02010600030101010101" pitchFamily="2" charset="-122"/>
              </a:rPr>
              <a:t>35</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 </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“Does your dad smoke or does your mum go to bed too late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Do you want them to have a healthy way of living such as exercising or eating fruit and vegetables more often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spc="-3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可知，是指想想你的父母是如何生活的</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50" dirty="0" smtClean="0">
                <a:solidFill>
                  <a:srgbClr val="FF0000"/>
                </a:solidFill>
                <a:latin typeface="Times New Roman" panose="02020603050405020304" pitchFamily="18" charset="0"/>
                <a:ea typeface="宋体" panose="02010600030101010101" pitchFamily="2" charset="-122"/>
              </a:rPr>
              <a:t>how</a:t>
            </a:r>
            <a:r>
              <a:rPr lang="en-US" altLang="zh-CN" b="1" spc="-150" dirty="0" smtClean="0">
                <a:solidFill>
                  <a:srgbClr val="FF0000"/>
                </a:solidFill>
                <a:latin typeface="+mj-ea"/>
                <a:ea typeface="+mj-ea"/>
              </a:rPr>
              <a:t>“</a:t>
            </a:r>
            <a:r>
              <a:rPr lang="zh-CN" altLang="zh-CN" b="1" spc="-150" dirty="0" smtClean="0">
                <a:solidFill>
                  <a:srgbClr val="FF0000"/>
                </a:solidFill>
                <a:latin typeface="+mj-ea"/>
                <a:ea typeface="+mj-ea"/>
                <a:cs typeface="Times New Roman" panose="02020603050405020304" pitchFamily="18" charset="0"/>
              </a:rPr>
              <a:t>如何</a:t>
            </a:r>
            <a:r>
              <a:rPr lang="en-US" altLang="zh-CN" b="1" spc="-150" dirty="0" smtClean="0">
                <a:solidFill>
                  <a:srgbClr val="FF0000"/>
                </a:solidFill>
                <a:latin typeface="+mj-ea"/>
                <a:ea typeface="+mj-ea"/>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pc="-150" dirty="0" smtClean="0">
                <a:solidFill>
                  <a:srgbClr val="FF0000"/>
                </a:solidFill>
                <a:latin typeface="Times New Roman" panose="02020603050405020304" pitchFamily="18" charset="0"/>
                <a:ea typeface="宋体" panose="02010600030101010101" pitchFamily="2" charset="-122"/>
              </a:rPr>
              <a:t>how</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pc="-150" dirty="0"/>
          </a:p>
        </p:txBody>
      </p:sp>
      <p:sp>
        <p:nvSpPr>
          <p:cNvPr id="7" name="矩形 6"/>
          <p:cNvSpPr/>
          <p:nvPr/>
        </p:nvSpPr>
        <p:spPr>
          <a:xfrm>
            <a:off x="3594123" y="1920129"/>
            <a:ext cx="1636987" cy="461665"/>
          </a:xfrm>
          <a:prstGeom prst="rect">
            <a:avLst/>
          </a:prstGeom>
        </p:spPr>
        <p:txBody>
          <a:bodyPr wrap="none">
            <a:spAutoFit/>
          </a:bodyPr>
          <a:lstStyle/>
          <a:p>
            <a:r>
              <a:rPr lang="en-US" altLang="zh-CN" sz="2400" dirty="0"/>
              <a:t>Remember</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4" grpId="0" build="p"/>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41307"/>
          <a:ext cx="11521279" cy="2194560"/>
        </p:xfrm>
        <a:graphic>
          <a:graphicData uri="http://schemas.openxmlformats.org/drawingml/2006/table">
            <a:tbl>
              <a:tblPr firstRow="1" firstCol="1" bandRow="1"/>
              <a:tblGrid>
                <a:gridCol w="2629156"/>
                <a:gridCol w="8892123"/>
              </a:tblGrid>
              <a:tr h="282873">
                <a:tc gridSpan="2">
                  <a:txBody>
                    <a:bodyPr/>
                    <a:lstStyle/>
                    <a:p>
                      <a:pPr algn="ctr" hangingPunct="0">
                        <a:lnSpc>
                          <a:spcPct val="150000"/>
                        </a:lnSpc>
                        <a:spcAft>
                          <a:spcPts val="0"/>
                        </a:spcAft>
                        <a:tabLst>
                          <a:tab pos="558101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parents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848618">
                <a:tc>
                  <a:txBody>
                    <a:bodyPr/>
                    <a:lstStyle/>
                    <a:p>
                      <a:pPr algn="just" hangingPunct="0">
                        <a:lnSpc>
                          <a:spcPct val="150000"/>
                        </a:lnSpc>
                        <a:spcAft>
                          <a:spcPts val="0"/>
                        </a:spcAft>
                        <a:tabLst>
                          <a:tab pos="5581015" algn="l"/>
                        </a:tabLst>
                      </a:pP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Practise</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how to say it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37</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 people to make a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change</a:t>
                      </a:r>
                      <a:r>
                        <a:rPr lang="en-US" sz="2400"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put yourself in others’ shoes</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gentle and caring way often works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38</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矩形 2"/>
          <p:cNvSpPr/>
          <p:nvPr/>
        </p:nvSpPr>
        <p:spPr>
          <a:xfrm>
            <a:off x="4150442" y="1459471"/>
            <a:ext cx="1944763" cy="461665"/>
          </a:xfrm>
          <a:prstGeom prst="rect">
            <a:avLst/>
          </a:prstGeom>
        </p:spPr>
        <p:txBody>
          <a:bodyPr wrap="none">
            <a:spAutoFit/>
          </a:bodyPr>
          <a:lstStyle/>
          <a:p>
            <a:r>
              <a:rPr lang="en-US" altLang="zh-CN" sz="2400" dirty="0"/>
              <a:t>hard/difficult</a:t>
            </a:r>
            <a:endParaRPr lang="zh-CN" altLang="en-US" dirty="0"/>
          </a:p>
        </p:txBody>
      </p:sp>
      <p:sp>
        <p:nvSpPr>
          <p:cNvPr id="4" name="内容占位符 5"/>
          <p:cNvSpPr>
            <a:spLocks noGrp="1"/>
          </p:cNvSpPr>
          <p:nvPr>
            <p:ph idx="1"/>
          </p:nvPr>
        </p:nvSpPr>
        <p:spPr>
          <a:xfrm>
            <a:off x="334566" y="3090842"/>
            <a:ext cx="11485848" cy="113024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“Changing can be hard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可知改变可能很困难，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hard/difficult“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hard/difficult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260266" y="2556950"/>
            <a:ext cx="715260" cy="461665"/>
          </a:xfrm>
          <a:prstGeom prst="rect">
            <a:avLst/>
          </a:prstGeom>
        </p:spPr>
        <p:txBody>
          <a:bodyPr wrap="none">
            <a:spAutoFit/>
          </a:bodyPr>
          <a:lstStyle/>
          <a:p>
            <a:r>
              <a:rPr lang="en-US" altLang="zh-CN" sz="2400" dirty="0"/>
              <a:t>best</a:t>
            </a:r>
            <a:endParaRPr lang="zh-CN" altLang="en-US" dirty="0"/>
          </a:p>
        </p:txBody>
      </p:sp>
      <p:sp>
        <p:nvSpPr>
          <p:cNvPr id="6" name="内容占位符 6"/>
          <p:cNvSpPr txBox="1"/>
          <p:nvPr/>
        </p:nvSpPr>
        <p:spPr bwMode="auto">
          <a:xfrm>
            <a:off x="360854" y="429309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38</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gentle and caring way often works best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可知，温柔和关怀的方式往往效果最好。故填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41307"/>
          <a:ext cx="11521279" cy="1890316"/>
        </p:xfrm>
        <a:graphic>
          <a:graphicData uri="http://schemas.openxmlformats.org/drawingml/2006/table">
            <a:tbl>
              <a:tblPr firstRow="1" firstCol="1" bandRow="1"/>
              <a:tblGrid>
                <a:gridCol w="2629156"/>
                <a:gridCol w="8892123"/>
              </a:tblGrid>
              <a:tr h="472579">
                <a:tc gridSpan="2">
                  <a:txBody>
                    <a:bodyPr/>
                    <a:lstStyle/>
                    <a:p>
                      <a:pPr algn="ctr" hangingPunct="0">
                        <a:lnSpc>
                          <a:spcPct val="150000"/>
                        </a:lnSpc>
                        <a:spcAft>
                          <a:spcPts val="0"/>
                        </a:spcAft>
                        <a:tabLst>
                          <a:tab pos="5581015"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parents</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1417737">
                <a:tc>
                  <a:txBody>
                    <a:bodyPr/>
                    <a:lstStyle/>
                    <a:p>
                      <a:pPr algn="ctr" hangingPunct="0">
                        <a:lnSpc>
                          <a:spcPct val="150000"/>
                        </a:lnSpc>
                        <a:spcAft>
                          <a:spcPts val="0"/>
                        </a:spcAft>
                        <a:tabLst>
                          <a:tab pos="5581015"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Decide together</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 and your parents must make a plan together and </a:t>
                      </a:r>
                      <a:r>
                        <a:rPr lang="en-US" sz="20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39</a:t>
                      </a:r>
                      <a:r>
                        <a:rPr lang="en-US" sz="20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0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0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make a lot of changes at the same time is wrong</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581015" algn="l"/>
                        </a:tabLst>
                      </a:pP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Make your goal </a:t>
                      </a:r>
                      <a:r>
                        <a:rPr lang="en-US" sz="20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41</a:t>
                      </a:r>
                      <a:r>
                        <a:rPr lang="en-US" sz="20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 you may know what to do first</a:t>
                      </a:r>
                      <a:r>
                        <a:rPr lang="en-US" sz="2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矩形 2"/>
          <p:cNvSpPr/>
          <p:nvPr/>
        </p:nvSpPr>
        <p:spPr>
          <a:xfrm>
            <a:off x="8831510" y="1386355"/>
            <a:ext cx="853119" cy="400110"/>
          </a:xfrm>
          <a:prstGeom prst="rect">
            <a:avLst/>
          </a:prstGeom>
        </p:spPr>
        <p:txBody>
          <a:bodyPr wrap="none">
            <a:spAutoFit/>
          </a:bodyPr>
          <a:lstStyle/>
          <a:p>
            <a:r>
              <a:rPr lang="en-US" altLang="zh-CN" sz="2000" dirty="0"/>
              <a:t>follow</a:t>
            </a:r>
            <a:endParaRPr lang="zh-CN" altLang="en-US" sz="2000" dirty="0"/>
          </a:p>
        </p:txBody>
      </p:sp>
      <p:sp>
        <p:nvSpPr>
          <p:cNvPr id="4" name="内容占位符 7"/>
          <p:cNvSpPr>
            <a:spLocks noGrp="1"/>
          </p:cNvSpPr>
          <p:nvPr>
            <p:ph idx="1"/>
          </p:nvPr>
        </p:nvSpPr>
        <p:spPr>
          <a:xfrm>
            <a:off x="360854" y="2780928"/>
            <a:ext cx="11485848" cy="1477328"/>
          </a:xfrm>
        </p:spPr>
        <p:txBody>
          <a:bodyPr/>
          <a:lstStyle/>
          <a:p>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39</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a:solidFill>
                  <a:srgbClr val="FF0000"/>
                </a:solidFill>
                <a:latin typeface="Times New Roman" panose="02020603050405020304" pitchFamily="18" charset="0"/>
                <a:ea typeface="宋体" panose="02010600030101010101" pitchFamily="2" charset="-122"/>
              </a:rPr>
              <a:t>“If you talk about it with your parents, both you and your parents should make a plan and follow it</a:t>
            </a:r>
            <a:r>
              <a:rPr lang="en-US" altLang="zh-CN" sz="2000" b="1" dirty="0">
                <a:solidFill>
                  <a:srgbClr val="FF0000"/>
                </a:solidFill>
                <a:latin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可知，你和你的父母必须共同制定计划并遵循它。</a:t>
            </a:r>
            <a:r>
              <a:rPr lang="en-US" altLang="zh-CN" sz="2000" b="1" dirty="0">
                <a:solidFill>
                  <a:srgbClr val="FF0000"/>
                </a:solidFill>
                <a:latin typeface="Times New Roman" panose="02020603050405020304" pitchFamily="18" charset="0"/>
                <a:ea typeface="宋体" panose="02010600030101010101" pitchFamily="2" charset="-122"/>
              </a:rPr>
              <a:t>follow</a:t>
            </a:r>
            <a:r>
              <a:rPr lang="en-US" altLang="zh-CN" sz="2000" b="1" dirty="0">
                <a:solidFill>
                  <a:srgbClr val="FF0000"/>
                </a:solidFill>
                <a:latin typeface="+mj-ea"/>
                <a:ea typeface="+mj-ea"/>
              </a:rPr>
              <a:t>“</a:t>
            </a:r>
            <a:r>
              <a:rPr lang="zh-CN" altLang="zh-CN" sz="2000" b="1" dirty="0">
                <a:solidFill>
                  <a:srgbClr val="FF0000"/>
                </a:solidFill>
                <a:latin typeface="+mj-ea"/>
                <a:ea typeface="+mj-ea"/>
                <a:cs typeface="Times New Roman" panose="02020603050405020304" pitchFamily="18" charset="0"/>
              </a:rPr>
              <a:t>遵循</a:t>
            </a:r>
            <a:r>
              <a:rPr lang="en-US" altLang="zh-CN" sz="2000" b="1" dirty="0">
                <a:solidFill>
                  <a:srgbClr val="FF0000"/>
                </a:solidFill>
                <a:latin typeface="+mj-ea"/>
                <a:ea typeface="+mj-ea"/>
              </a:rPr>
              <a: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sz="2000" b="1" dirty="0">
                <a:solidFill>
                  <a:srgbClr val="FF0000"/>
                </a:solidFill>
                <a:latin typeface="Times New Roman" panose="02020603050405020304" pitchFamily="18" charset="0"/>
                <a:ea typeface="宋体" panose="02010600030101010101" pitchFamily="2" charset="-122"/>
              </a:rPr>
              <a:t>must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后接动词原形。故填</a:t>
            </a:r>
            <a:r>
              <a:rPr lang="en-US" altLang="zh-CN" sz="2000" b="1" dirty="0">
                <a:solidFill>
                  <a:srgbClr val="FF0000"/>
                </a:solidFill>
                <a:latin typeface="Times New Roman" panose="02020603050405020304" pitchFamily="18" charset="0"/>
                <a:ea typeface="宋体" panose="02010600030101010101" pitchFamily="2" charset="-122"/>
              </a:rPr>
              <a:t>follow</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dirty="0"/>
          </a:p>
        </p:txBody>
      </p:sp>
      <p:sp>
        <p:nvSpPr>
          <p:cNvPr id="5" name="矩形 4"/>
          <p:cNvSpPr/>
          <p:nvPr/>
        </p:nvSpPr>
        <p:spPr>
          <a:xfrm>
            <a:off x="3430910" y="1806318"/>
            <a:ext cx="920637" cy="400110"/>
          </a:xfrm>
          <a:prstGeom prst="rect">
            <a:avLst/>
          </a:prstGeom>
        </p:spPr>
        <p:txBody>
          <a:bodyPr wrap="none">
            <a:spAutoFit/>
          </a:bodyPr>
          <a:lstStyle/>
          <a:p>
            <a:r>
              <a:rPr lang="en-US" altLang="zh-CN" sz="2000" dirty="0"/>
              <a:t>Trying</a:t>
            </a:r>
            <a:endParaRPr lang="zh-CN" altLang="en-US" sz="2000" dirty="0"/>
          </a:p>
        </p:txBody>
      </p:sp>
      <p:sp>
        <p:nvSpPr>
          <p:cNvPr id="6" name="内容占位符 9"/>
          <p:cNvSpPr txBox="1"/>
          <p:nvPr/>
        </p:nvSpPr>
        <p:spPr bwMode="auto">
          <a:xfrm>
            <a:off x="360854" y="4149080"/>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try to make a lot of changes at the same time, things will go wrong</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可知，如果你试图同时做出很多改变，事情就会出错。</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sz="2000" b="1" dirty="0" smtClean="0">
                <a:solidFill>
                  <a:srgbClr val="FF0000"/>
                </a:solidFill>
                <a:latin typeface="+mj-ea"/>
                <a:ea typeface="+mj-ea"/>
                <a:cs typeface="Times New Roman" panose="02020603050405020304" pitchFamily="18" charset="0"/>
              </a:rPr>
              <a:t>“</a:t>
            </a:r>
            <a:r>
              <a:rPr lang="zh-CN" altLang="zh-CN" sz="2000" b="1" dirty="0" smtClean="0">
                <a:solidFill>
                  <a:srgbClr val="FF0000"/>
                </a:solidFill>
                <a:latin typeface="+mj-ea"/>
                <a:ea typeface="+mj-ea"/>
                <a:cs typeface="Times New Roman" panose="02020603050405020304" pitchFamily="18" charset="0"/>
              </a:rPr>
              <a:t>试图</a:t>
            </a:r>
            <a:r>
              <a:rPr lang="en-US" altLang="zh-CN" sz="2000" b="1" dirty="0" smtClean="0">
                <a:solidFill>
                  <a:srgbClr val="FF0000"/>
                </a:solidFill>
                <a:latin typeface="+mj-ea"/>
                <a:ea typeface="+mj-ea"/>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，这里用动名词作主语。故填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Trying</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112625" y="2305635"/>
            <a:ext cx="766557" cy="400110"/>
          </a:xfrm>
          <a:prstGeom prst="rect">
            <a:avLst/>
          </a:prstGeom>
        </p:spPr>
        <p:txBody>
          <a:bodyPr wrap="none">
            <a:spAutoFit/>
          </a:bodyPr>
          <a:lstStyle/>
          <a:p>
            <a:r>
              <a:rPr lang="en-US" altLang="zh-CN" sz="2000" dirty="0"/>
              <a:t>small</a:t>
            </a:r>
            <a:endParaRPr lang="zh-CN" altLang="en-US" sz="2000" dirty="0"/>
          </a:p>
        </p:txBody>
      </p:sp>
      <p:sp>
        <p:nvSpPr>
          <p:cNvPr id="8" name="内容占位符 11"/>
          <p:cNvSpPr txBox="1"/>
          <p:nvPr/>
        </p:nvSpPr>
        <p:spPr bwMode="auto">
          <a:xfrm>
            <a:off x="360854" y="5085184"/>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41</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your goal is too big, you won’t know what you should do first and soon you will lose heart</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可知，如果目标太大，可能会不知道先做什么，所以此处表示让你的目标小一点。</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small</a:t>
            </a:r>
            <a:r>
              <a:rPr lang="en-US" altLang="zh-CN" sz="2000" b="1" dirty="0" smtClean="0">
                <a:solidFill>
                  <a:srgbClr val="FF0000"/>
                </a:solidFill>
                <a:latin typeface="+mj-ea"/>
                <a:ea typeface="+mj-ea"/>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小的</a:t>
            </a:r>
            <a:r>
              <a:rPr lang="en-US" altLang="zh-CN" sz="2000" b="1" dirty="0" smtClean="0">
                <a:solidFill>
                  <a:srgbClr val="FF0000"/>
                </a:solidFill>
                <a:latin typeface="+mj-ea"/>
                <a:ea typeface="+mj-ea"/>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符合句意。故填</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small</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41307"/>
          <a:ext cx="11521279" cy="1645920"/>
        </p:xfrm>
        <a:graphic>
          <a:graphicData uri="http://schemas.openxmlformats.org/drawingml/2006/table">
            <a:tbl>
              <a:tblPr firstRow="1" firstCol="1" bandRow="1"/>
              <a:tblGrid>
                <a:gridCol w="2629156"/>
                <a:gridCol w="8892123"/>
              </a:tblGrid>
              <a:tr h="282873">
                <a:tc gridSpan="2">
                  <a:txBody>
                    <a:bodyPr/>
                    <a:lstStyle/>
                    <a:p>
                      <a:pPr algn="ctr" hangingPunct="0">
                        <a:lnSpc>
                          <a:spcPct val="150000"/>
                        </a:lnSpc>
                        <a:spcAft>
                          <a:spcPts val="0"/>
                        </a:spcAft>
                        <a:tabLst>
                          <a:tab pos="558101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parents</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healthy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565745">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Cheer them on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58101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 your care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sz="2400" dirty="0">
                          <a:solidFill>
                            <a:srgbClr val="00B0F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hug or a card full of </a:t>
                      </a:r>
                      <a:r>
                        <a:rPr lang="en-US" sz="24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love,your</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parents will keep going along the healthy road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矩形 2"/>
          <p:cNvSpPr/>
          <p:nvPr/>
        </p:nvSpPr>
        <p:spPr>
          <a:xfrm>
            <a:off x="5663158" y="1450280"/>
            <a:ext cx="662361" cy="461665"/>
          </a:xfrm>
          <a:prstGeom prst="rect">
            <a:avLst/>
          </a:prstGeom>
        </p:spPr>
        <p:txBody>
          <a:bodyPr wrap="none">
            <a:spAutoFit/>
          </a:bodyPr>
          <a:lstStyle/>
          <a:p>
            <a:r>
              <a:rPr lang="en-US" altLang="zh-CN" sz="2400" dirty="0"/>
              <a:t>like</a:t>
            </a:r>
            <a:endParaRPr lang="zh-CN" altLang="en-US" dirty="0"/>
          </a:p>
        </p:txBody>
      </p:sp>
      <p:sp>
        <p:nvSpPr>
          <p:cNvPr id="4" name="内容占位符 12"/>
          <p:cNvSpPr>
            <a:spLocks noGrp="1"/>
          </p:cNvSpPr>
          <p:nvPr>
            <p:ph idx="1"/>
          </p:nvPr>
        </p:nvSpPr>
        <p:spPr>
          <a:xfrm>
            <a:off x="334566" y="2608852"/>
            <a:ext cx="11485848" cy="1684244"/>
          </a:xfrm>
        </p:spPr>
        <p:txBody>
          <a:bodyPr/>
          <a:lstStyle/>
          <a:p>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rPr>
              <a:t>“Your care such as a hug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拥抱</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ea typeface="Times New Roman" panose="02020603050405020304" pitchFamily="18" charset="0"/>
              </a:rPr>
              <a:t> </a:t>
            </a:r>
            <a:r>
              <a:rPr lang="en-US" altLang="zh-CN" b="1" dirty="0">
                <a:solidFill>
                  <a:srgbClr val="FF0000"/>
                </a:solidFill>
                <a:ea typeface="Times New Roman" panose="02020603050405020304" pitchFamily="18" charset="0"/>
              </a:rPr>
              <a:t>or a hand-made card can help them keep going along the healthy road</a:t>
            </a:r>
            <a:r>
              <a:rPr lang="en-US" altLang="zh-CN" b="1" dirty="0">
                <a:solidFill>
                  <a:srgbClr val="FF0000"/>
                </a:solidFill>
                <a:latin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可知，有了你的关怀，比如一个拥抱或一张充满爱的卡片，你的父母将能继续沿着健康的道路走下去。</a:t>
            </a:r>
            <a:r>
              <a:rPr lang="en-US" altLang="zh-CN" b="1" dirty="0">
                <a:solidFill>
                  <a:srgbClr val="FF0000"/>
                </a:solidFill>
                <a:latin typeface="Times New Roman" panose="02020603050405020304" pitchFamily="18" charset="0"/>
                <a:ea typeface="宋体" panose="02010600030101010101" pitchFamily="2" charset="-122"/>
              </a:rPr>
              <a:t>like</a:t>
            </a:r>
            <a:r>
              <a:rPr lang="en-US" altLang="zh-CN" b="1" dirty="0">
                <a:solidFill>
                  <a:srgbClr val="FF0000"/>
                </a:solidFill>
                <a:latin typeface="+mj-ea"/>
                <a:ea typeface="+mj-ea"/>
              </a:rPr>
              <a:t>“</a:t>
            </a:r>
            <a:r>
              <a:rPr lang="zh-CN" altLang="zh-CN" b="1" dirty="0">
                <a:solidFill>
                  <a:srgbClr val="FF0000"/>
                </a:solidFill>
                <a:latin typeface="+mj-ea"/>
                <a:ea typeface="+mj-ea"/>
                <a:cs typeface="Times New Roman" panose="02020603050405020304" pitchFamily="18" charset="0"/>
              </a:rPr>
              <a:t>像</a:t>
            </a:r>
            <a:r>
              <a:rPr lang="en-US" altLang="zh-CN" b="1" dirty="0">
                <a:solidFill>
                  <a:srgbClr val="FF0000"/>
                </a:solidFill>
                <a:latin typeface="+mj-ea"/>
                <a:ea typeface="+mj-ea"/>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，介词。故填</a:t>
            </a:r>
            <a:r>
              <a:rPr lang="en-US" altLang="zh-CN" b="1" dirty="0">
                <a:solidFill>
                  <a:srgbClr val="FF0000"/>
                </a:solidFill>
                <a:latin typeface="Times New Roman" panose="02020603050405020304" pitchFamily="18" charset="0"/>
                <a:ea typeface="宋体" panose="02010600030101010101" pitchFamily="2" charset="-122"/>
              </a:rPr>
              <a:t>like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3966</Words>
  <Application>WPS 演示</Application>
  <PresentationFormat>自定义</PresentationFormat>
  <Paragraphs>105</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468</cp:revision>
  <dcterms:created xsi:type="dcterms:W3CDTF">2020-11-06T05:24:00Z</dcterms:created>
  <dcterms:modified xsi:type="dcterms:W3CDTF">2025-09-16T02:47:00Z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42BACD70597F42BF99988A6A9C4EAA77_12</vt:lpwstr>
  </property>
</Properties>
</file>